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  <p:sldId id="262" r:id="rId9"/>
    <p:sldId id="265" r:id="rId10"/>
    <p:sldId id="268" r:id="rId11"/>
    <p:sldId id="267" r:id="rId12"/>
    <p:sldId id="266" r:id="rId13"/>
  </p:sldIdLst>
  <p:sldSz cx="10621963" cy="774065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4637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9274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73911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98548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23185" algn="l" defTabSz="1049274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147822" algn="l" defTabSz="1049274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672459" algn="l" defTabSz="1049274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197096" algn="l" defTabSz="1049274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55800"/>
    <a:srgbClr val="7DD7FF"/>
    <a:srgbClr val="57D3FF"/>
    <a:srgbClr val="1D94AD"/>
    <a:srgbClr val="0033CC"/>
    <a:srgbClr val="FFCC00"/>
    <a:srgbClr val="FFE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92" d="100"/>
          <a:sy n="92" d="100"/>
        </p:scale>
        <p:origin x="-114" y="-108"/>
      </p:cViewPr>
      <p:guideLst>
        <p:guide orient="horz" pos="2438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A2FD500-1358-450C-A364-A5934FB1A7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99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325" y="685800"/>
            <a:ext cx="4705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C9510F1B-903C-42E4-B7BE-1D2058D967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83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463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927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7391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9854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9D0F7-9DE3-4A09-9694-9E9235753514}" type="slidenum">
              <a:rPr lang="ru-RU"/>
              <a:pPr/>
              <a:t>1</a:t>
            </a:fld>
            <a:endParaRPr lang="ru-RU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685800"/>
            <a:ext cx="4705350" cy="34290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360" y="3268275"/>
            <a:ext cx="8586086" cy="1032087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7360" y="4214354"/>
            <a:ext cx="8586086" cy="8457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9AB79-81E1-461E-9973-473FA35BE6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7988-16A7-4425-ABBB-49A1481032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01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55826" y="172014"/>
            <a:ext cx="2146523" cy="70525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16263" y="172014"/>
            <a:ext cx="6262533" cy="70525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472B-3EA8-483F-A9E3-2DAD596BC3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8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1FDE-D437-48B9-B730-36A6260B81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40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3" y="4974085"/>
            <a:ext cx="9028669" cy="1537379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3" y="3280820"/>
            <a:ext cx="9028669" cy="169326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AA34-1F81-4FE1-8ADD-F008FDCAB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2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6263" y="1892159"/>
            <a:ext cx="4204527" cy="5332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7824" y="1892159"/>
            <a:ext cx="4204527" cy="5332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344A0-DD5F-4685-AADE-AE51DE2108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3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309985"/>
            <a:ext cx="9559767" cy="12901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100" y="1732688"/>
            <a:ext cx="4693211" cy="72210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100" y="2454790"/>
            <a:ext cx="4693211" cy="445983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1" y="1732688"/>
            <a:ext cx="4695055" cy="72210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811" y="2454790"/>
            <a:ext cx="4695055" cy="445983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BED87-5B00-4529-B0BB-970254F1A9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93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61ED8-CA32-4880-9E5D-788DF347E4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08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91D5-0E0C-4446-9011-A4D252FF6A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5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0" y="308193"/>
            <a:ext cx="3494553" cy="131161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2893" y="308193"/>
            <a:ext cx="5937973" cy="66064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0" y="1619803"/>
            <a:ext cx="3494553" cy="5294821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AA1F8-FA86-4F7D-89B3-F28FD2F56A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80" y="5418456"/>
            <a:ext cx="6373178" cy="63967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80" y="691641"/>
            <a:ext cx="6373178" cy="464439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80" y="6058135"/>
            <a:ext cx="6373178" cy="908450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2FAD-0569-468B-98BA-0CFC695B0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7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6263" y="172015"/>
            <a:ext cx="8586086" cy="12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6263" y="1892159"/>
            <a:ext cx="8586086" cy="53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1098" y="7049009"/>
            <a:ext cx="2478458" cy="5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/>
            </a:lvl1pPr>
          </a:lstStyle>
          <a:p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29171" y="7049009"/>
            <a:ext cx="3363622" cy="5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/>
            </a:lvl1pPr>
          </a:lstStyle>
          <a:p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2407" y="7049009"/>
            <a:ext cx="2478458" cy="5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/>
            </a:lvl1pPr>
          </a:lstStyle>
          <a:p>
            <a:fld id="{177AD4EC-0F5B-4B66-87B1-888B76BAE96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524637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1049274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573911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2098548" algn="ctr" rtl="0" eaLnBrk="1" fontAlgn="base" hangingPunct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93478" indent="-393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2535" indent="-3278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311593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92510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273427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798064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322701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847338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371975" indent="-262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4592"/>
            <a:ext cx="10642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Муниципальное автономное общеобразовательное учреждение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endParaRPr lang="ru-RU" sz="2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«Средняя общеобразовательная школа № 24» г.Перми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557" y="5611552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Дружинина Елена Анатольевна</a:t>
            </a:r>
            <a:r>
              <a:rPr lang="ru-RU" sz="2400" dirty="0" smtClean="0">
                <a:solidFill>
                  <a:schemeClr val="bg2"/>
                </a:solidFill>
              </a:rPr>
              <a:t>,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   учитель </a:t>
            </a:r>
            <a:r>
              <a:rPr lang="ru-RU" sz="2400" dirty="0" smtClean="0">
                <a:solidFill>
                  <a:schemeClr val="bg2"/>
                </a:solidFill>
              </a:rPr>
              <a:t>изобразительного искусства</a:t>
            </a:r>
            <a:r>
              <a:rPr lang="ru-RU" sz="2400" dirty="0" smtClean="0">
                <a:solidFill>
                  <a:schemeClr val="bg2"/>
                </a:solidFill>
              </a:rPr>
              <a:t> МАОУ </a:t>
            </a:r>
            <a:r>
              <a:rPr lang="ru-RU" sz="2400" dirty="0" smtClean="0">
                <a:solidFill>
                  <a:schemeClr val="bg2"/>
                </a:solidFill>
              </a:rPr>
              <a:t>«</a:t>
            </a:r>
            <a:r>
              <a:rPr lang="ru-RU" sz="2400" dirty="0" smtClean="0">
                <a:solidFill>
                  <a:schemeClr val="bg2"/>
                </a:solidFill>
              </a:rPr>
              <a:t>СОШ 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24</a:t>
            </a:r>
            <a:r>
              <a:rPr lang="ru-RU" sz="2400" dirty="0" smtClean="0">
                <a:solidFill>
                  <a:schemeClr val="bg2"/>
                </a:solidFill>
              </a:rPr>
              <a:t>»</a:t>
            </a:r>
            <a:endParaRPr lang="ru-RU" sz="2400" dirty="0" smtClean="0">
              <a:solidFill>
                <a:schemeClr val="bg2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2223402" y="7307512"/>
            <a:ext cx="6149518" cy="252600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/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2"/>
                </a:solidFill>
              </a:rPr>
              <a:t>2020 </a:t>
            </a:r>
            <a:r>
              <a:rPr lang="ru-RU" sz="2400" dirty="0">
                <a:solidFill>
                  <a:schemeClr val="bg2"/>
                </a:solidFill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844" y="1729931"/>
            <a:ext cx="978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</a:rPr>
              <a:t>Учебные сборы для обучающихся </a:t>
            </a:r>
            <a:r>
              <a:rPr lang="ru-RU" sz="2200" dirty="0" smtClean="0">
                <a:solidFill>
                  <a:schemeClr val="bg2"/>
                </a:solidFill>
              </a:rPr>
              <a:t>8-10х </a:t>
            </a:r>
            <a:r>
              <a:rPr lang="ru-RU" sz="2200" dirty="0" smtClean="0">
                <a:solidFill>
                  <a:schemeClr val="bg2"/>
                </a:solidFill>
              </a:rPr>
              <a:t>классов (девушки)</a:t>
            </a:r>
            <a:endParaRPr lang="ru-RU" sz="22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764" y="3240623"/>
            <a:ext cx="8596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Первая </a:t>
            </a:r>
            <a:r>
              <a:rPr lang="ru-RU" sz="35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помощь при </a:t>
            </a:r>
            <a:r>
              <a:rPr lang="ru-RU" sz="35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отморожении, </a:t>
            </a:r>
            <a:endParaRPr lang="ru-RU" sz="35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тепловом </a:t>
            </a:r>
            <a:r>
              <a:rPr lang="ru-RU" sz="35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и солнечном ударах, </a:t>
            </a:r>
            <a:endParaRPr lang="ru-RU" sz="35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при </a:t>
            </a:r>
            <a:r>
              <a:rPr lang="ru-RU" sz="35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поражении электрическим током </a:t>
            </a:r>
            <a:endParaRPr lang="ru-RU" sz="35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и </a:t>
            </a:r>
            <a:r>
              <a:rPr lang="ru-RU" sz="35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при ожогах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-1\Documents\25. Военные сборы_ 30.05.2019\4. Фото\20190530_205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621963" cy="7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42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-1\Documents\25. Военные сборы_ 30.05.2019\4. Фото\20190530_205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1963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20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-1\Documents\25. Военные сборы_ 30.05.2019\4. Фото\20190530_205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7138"/>
            <a:ext cx="10621963" cy="776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99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44" y="2214141"/>
            <a:ext cx="9964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Wingdings" pitchFamily="2" charset="2"/>
              <a:buChar char="ü"/>
            </a:pP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обморожении</a:t>
            </a:r>
            <a:r>
              <a:rPr lang="ru-RU" sz="5400" dirty="0">
                <a:solidFill>
                  <a:schemeClr val="bg2"/>
                </a:solidFill>
                <a:latin typeface="Arial Narrow" pitchFamily="34" charset="0"/>
              </a:rPr>
              <a:t>, </a:t>
            </a:r>
            <a:endParaRPr lang="ru-RU" sz="5400" dirty="0" smtClean="0">
              <a:solidFill>
                <a:schemeClr val="bg2"/>
              </a:solidFill>
              <a:latin typeface="Arial Narrow" pitchFamily="34" charset="0"/>
            </a:endParaRPr>
          </a:p>
          <a:p>
            <a:pPr marL="685800" indent="-685800" algn="l">
              <a:buFont typeface="Wingdings" pitchFamily="2" charset="2"/>
              <a:buChar char="ü"/>
            </a:pP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тепловом ударе,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солнечном ударе, 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поражении </a:t>
            </a:r>
            <a:r>
              <a:rPr lang="ru-RU" sz="5400" dirty="0">
                <a:solidFill>
                  <a:schemeClr val="bg2"/>
                </a:solidFill>
                <a:latin typeface="Arial Narrow" pitchFamily="34" charset="0"/>
              </a:rPr>
              <a:t>электрическим </a:t>
            </a: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током, 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ru-RU" sz="5400" dirty="0" smtClean="0">
                <a:solidFill>
                  <a:schemeClr val="bg2"/>
                </a:solidFill>
                <a:latin typeface="Arial Narrow" pitchFamily="34" charset="0"/>
              </a:rPr>
              <a:t>ожогах</a:t>
            </a:r>
            <a:endParaRPr lang="ru-RU" sz="54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580" y="269925"/>
            <a:ext cx="8596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Первая </a:t>
            </a:r>
            <a:r>
              <a:rPr lang="ru-RU" sz="66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помощь при:</a:t>
            </a:r>
            <a:endParaRPr lang="ru-RU" sz="6600" b="1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8533" y="125909"/>
            <a:ext cx="9105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Первая 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помощь при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отморожении, </a:t>
            </a:r>
            <a:endParaRPr lang="ru-RU" sz="30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тепловом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и солнечном ударах, </a:t>
            </a:r>
            <a:endParaRPr lang="ru-RU" sz="30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при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поражении электрическим током 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и 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при ожогах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437" y="2142133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2 часа: </a:t>
            </a:r>
          </a:p>
          <a:p>
            <a:pPr algn="ctr"/>
            <a:r>
              <a:rPr lang="ru-RU" sz="6000" dirty="0" smtClean="0"/>
              <a:t>Теоретическая часть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49066" y="4878437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1 час: </a:t>
            </a:r>
          </a:p>
          <a:p>
            <a:pPr algn="ctr"/>
            <a:r>
              <a:rPr lang="ru-RU" sz="6000" dirty="0" smtClean="0"/>
              <a:t>Практическая часть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02553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cuments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7772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8917" y="161238"/>
            <a:ext cx="10124129" cy="7418175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48331" y="497423"/>
            <a:ext cx="5490142" cy="806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104927" tIns="52464" rIns="104927" bIns="52464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2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Остеология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8917" y="6692457"/>
            <a:ext cx="10124129" cy="864693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Костная система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" descr="\\USER-PC-15\Disk D\projects\Руслан\рисунки Png\1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602" y="1303746"/>
            <a:ext cx="2875146" cy="56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95"/>
          <a:stretch/>
        </p:blipFill>
        <p:spPr>
          <a:xfrm rot="2912390">
            <a:off x="6884937" y="1182016"/>
            <a:ext cx="680131" cy="29393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81" b="19984"/>
          <a:stretch/>
        </p:blipFill>
        <p:spPr>
          <a:xfrm>
            <a:off x="6804706" y="2499576"/>
            <a:ext cx="1373403" cy="2252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4" r="20322"/>
          <a:stretch/>
        </p:blipFill>
        <p:spPr>
          <a:xfrm>
            <a:off x="6140828" y="4837913"/>
            <a:ext cx="2365152" cy="22363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1" r="63789"/>
          <a:stretch/>
        </p:blipFill>
        <p:spPr>
          <a:xfrm>
            <a:off x="2655472" y="1773884"/>
            <a:ext cx="1598259" cy="25437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580" y="4596016"/>
            <a:ext cx="1893401" cy="22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97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cuments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7772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8917" y="161238"/>
            <a:ext cx="10124129" cy="7418175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64641" y="413941"/>
            <a:ext cx="4666904" cy="806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104927" tIns="52464" rIns="104927" bIns="52464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62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Миология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8917" y="6692457"/>
            <a:ext cx="10124129" cy="864693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981" y="1344773"/>
            <a:ext cx="2420563" cy="5619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204" y="1422053"/>
            <a:ext cx="2581483" cy="55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70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cuments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7772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8917" y="161238"/>
            <a:ext cx="10124129" cy="7418175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38491" y="485949"/>
            <a:ext cx="6179009" cy="806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104927" tIns="52464" rIns="104927" bIns="52464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2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Дерматология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8917" y="6692457"/>
            <a:ext cx="10124129" cy="864693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Покровные органы (кожа)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E:\6. Оформление\Рисунки_ БИОЛОГИЯ\3. Анатомия\1. Анатомия человека\8. Кожа\Строение кожи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049" y="1544268"/>
            <a:ext cx="6277863" cy="523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266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cuments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7772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8917" y="161238"/>
            <a:ext cx="10124129" cy="7418175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645" y="413941"/>
            <a:ext cx="6048672" cy="806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104927" tIns="52464" rIns="104927" bIns="52464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62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Кардиология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5932" y="6692457"/>
            <a:ext cx="10124129" cy="864693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265" y="1295165"/>
            <a:ext cx="5740877" cy="55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ocuments\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77729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48917" y="161238"/>
            <a:ext cx="10124129" cy="7418175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02612" y="413941"/>
            <a:ext cx="6006956" cy="806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vert="horz" lIns="104927" tIns="52464" rIns="104927" bIns="52464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62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Иммунология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8917" y="6692457"/>
            <a:ext cx="10124129" cy="864693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Иммунная система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6. Оформление\Рисунки_ БИОЛОГИЯ\3. Анатомия\1. Анатомия человека\3. Кровеносная и лимфатическая система\3. Иммунная система\Иммунитет (7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4597" y="1304186"/>
            <a:ext cx="7495850" cy="555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136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69523" y="2070125"/>
            <a:ext cx="1008112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dirty="0" smtClean="0"/>
              <a:t>Если </a:t>
            </a:r>
            <a:r>
              <a:rPr lang="ru-RU" sz="3200" dirty="0"/>
              <a:t>переводить дословно, то </a:t>
            </a:r>
          </a:p>
          <a:p>
            <a:pPr algn="ctr" eaLnBrk="1" hangingPunct="1"/>
            <a:r>
              <a:rPr lang="ru-RU" sz="3200" b="1" dirty="0" smtClean="0"/>
              <a:t>«</a:t>
            </a:r>
            <a:r>
              <a:rPr lang="ru-RU" sz="3200" b="1" dirty="0" err="1" smtClean="0"/>
              <a:t>лэпбук</a:t>
            </a:r>
            <a:r>
              <a:rPr lang="ru-RU" sz="3200" b="1" dirty="0" smtClean="0"/>
              <a:t>» </a:t>
            </a:r>
            <a:r>
              <a:rPr lang="ru-RU" sz="3200" b="1" dirty="0"/>
              <a:t>- это книжка на коленях</a:t>
            </a:r>
            <a:r>
              <a:rPr lang="ru-RU" sz="3200" dirty="0"/>
              <a:t>. </a:t>
            </a:r>
          </a:p>
          <a:p>
            <a:pPr algn="ctr" eaLnBrk="1" hangingPunct="1"/>
            <a:r>
              <a:rPr lang="ru-RU" sz="3200" dirty="0"/>
              <a:t>Часто можно встретить и другие названия: тематическая папка, интерактивная папка, папка проектов. Но суть сводится к тому, что </a:t>
            </a:r>
            <a:r>
              <a:rPr lang="ru-RU" sz="3200" dirty="0" err="1"/>
              <a:t>лэпбук</a:t>
            </a:r>
            <a:r>
              <a:rPr lang="ru-RU" sz="3200" dirty="0"/>
              <a:t> - это самодельная интерактивная папка с кармашками, мини-книжками, окошками, подвижными деталями, вставками, которые ребенок может доставать, перекладывать, складывать по своему усмотрению. В ней собирается материал по какой-то определенной теме.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549" y="0"/>
            <a:ext cx="91994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Лэпбук</a:t>
            </a:r>
            <a:r>
              <a:rPr lang="ru-RU" sz="66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ru-RU" sz="4400" b="1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ru-RU" sz="4400" dirty="0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лепбук</a:t>
            </a:r>
            <a:r>
              <a:rPr lang="ru-RU" sz="44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ru-RU" sz="4400" dirty="0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lap</a:t>
            </a:r>
            <a:r>
              <a:rPr lang="ru-RU" sz="44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– колени, </a:t>
            </a:r>
            <a:r>
              <a:rPr lang="ru-RU" sz="4400" dirty="0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book</a:t>
            </a:r>
            <a:r>
              <a:rPr lang="ru-RU" sz="44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– книга</a:t>
            </a: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)</a:t>
            </a:r>
            <a:endParaRPr lang="ru-RU" sz="4400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94141"/>
      </p:ext>
    </p:extLst>
  </p:cSld>
  <p:clrMapOvr>
    <a:masterClrMapping/>
  </p:clrMapOvr>
</p:sld>
</file>

<file path=ppt/theme/theme1.xml><?xml version="1.0" encoding="utf-8"?>
<a:theme xmlns:a="http://schemas.openxmlformats.org/drawingml/2006/main" name="Медицина_3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Шаблон оформления 'Медицина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Медицина'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Медицина_3</Template>
  <TotalTime>31</TotalTime>
  <Words>133</Words>
  <Application>Microsoft Office PowerPoint</Application>
  <PresentationFormat>Произвольный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Медицина_3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д-1</dc:creator>
  <cp:lastModifiedBy>Elena</cp:lastModifiedBy>
  <cp:revision>7</cp:revision>
  <dcterms:created xsi:type="dcterms:W3CDTF">2019-05-28T13:32:54Z</dcterms:created>
  <dcterms:modified xsi:type="dcterms:W3CDTF">2020-05-31T20:53:59Z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