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C05"/>
    <a:srgbClr val="1AA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>
        <p:scale>
          <a:sx n="50" d="100"/>
          <a:sy n="50" d="100"/>
        </p:scale>
        <p:origin x="-1080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23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72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34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2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8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3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2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3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67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91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92D050"/>
            </a:gs>
            <a:gs pos="25000">
              <a:srgbClr val="BDD29F"/>
            </a:gs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004F1-2DB9-42EE-97CC-BC4293560ABE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2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ultiurok.ru/img/581037/image_5cbede67f21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4" y="-138113"/>
            <a:ext cx="9328149" cy="699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11738" y="5229200"/>
            <a:ext cx="327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ыполнила: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Цыганкова Е.В., воспитатель  старшей группы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2897" y="6201370"/>
            <a:ext cx="187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Жирновск</a:t>
            </a:r>
            <a:r>
              <a:rPr lang="ru-RU" dirty="0" smtClean="0"/>
              <a:t> 2020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46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33" y="116632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планета очень красива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А как ты думаешь, от человека зависит красота природы?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3285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ЗАВИСИТ, ПОТОМУ ЧТО ЛЮДИ САЖАЮТ ЛЕСА, ОБЕРЕГАЮТ ЖИВОТНЫХ, КОРМЯТ ПТИЦ, ОЧИЩАЮТ РЕКИ И Т. Д.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1177" y="36366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А всегда ли человек помогает природе? Может ли он губить природу? Как? 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9533" y="4797152"/>
            <a:ext cx="9153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/>
              </a:rPr>
              <a:t>ЧЕЛОВЕК ЗАГРЯЗНЯЕТ РЕКИ, ВЫРУБАЕТ ЛЕСА, ОТЛАВЛИВАЕТ ЖИВОТНЫХ, ПТИЦ, РЫБУ, ЗАГРЯЗНЯЕТ ВОЗДУХ И Т. Д.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6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Земле есть океаны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6981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Океаны представляют собой  огромные массы воды, находящиеся в постоянном движении и имеющие иногда несколько километров в глубину. </a:t>
            </a:r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1.1zoom.ru/big3/43/Waves_Sea_Ocean_481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19" y="980728"/>
            <a:ext cx="6849563" cy="42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pdb/1793884/2523e38d-bab7-4b91-9f84-a1d7fcf97835/s120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38" b="94836" l="2416" r="990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5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792" y="243888"/>
            <a:ext cx="9144000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800">
                <a:latin charset="0" panose="02020603050405020304" pitchFamily="18" typeface="Times New Roman"/>
                <a:cs charset="0" panose="02020603050405020304" pitchFamily="18" typeface="Times New Roman"/>
              </a:rPr>
              <a:t>Реки</a:t>
            </a:r>
            <a:endParaRPr b="1" dirty="0" lang="ru-RU" sz="28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https://moya-planeta.ru/upload/images/xl/e4/c7/e4c736a908bb5f843e4665e593f8154dec8c8187.jpg" id="11266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"/>
          <a:stretch/>
        </p:blipFill>
        <p:spPr bwMode="auto">
          <a:xfrm>
            <a:off x="1041066" y="786856"/>
            <a:ext cx="7061868" cy="444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1792" y="5589240"/>
            <a:ext cx="9144000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/>
            <a:r>
              <a:rPr b="1" dirty="0" lang="ru-RU" sz="2800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На нашей планете тысячи </a:t>
            </a:r>
            <a:r>
              <a:rPr b="1" dirty="0" lang="ru-RU" smtClean="0" sz="2800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рек </a:t>
            </a:r>
            <a:r>
              <a:rPr b="1" dirty="0" lang="ru-RU" sz="2800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 речушек. Одни быстрые, бурные, другие спокойные, неторопливые. </a:t>
            </a:r>
            <a:endParaRPr b="1" dirty="0" lang="ru-RU" sz="2800">
              <a:solidFill>
                <a:prstClr val="black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278654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pdb/1044729/7bad7321-c338-4cd2-b436-4464f7f44d0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27" y="666274"/>
            <a:ext cx="7263829" cy="453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430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35" y="5340235"/>
            <a:ext cx="91260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Леса – легкие нашей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пищу и кров животным и помогают сохранить воздух чистым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get-pdb/1938902/bb9be746-13f9-445f-a6b7-f58e27f21cb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21" y="1196752"/>
            <a:ext cx="714319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046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3692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Горы – каменная одежда Земли</a:t>
            </a:r>
            <a:r>
              <a:rPr lang="ru-RU" dirty="0">
                <a:solidFill>
                  <a:prstClr val="black"/>
                </a:solidFill>
                <a:latin typeface="Cambria"/>
              </a:rPr>
              <a:t>.</a:t>
            </a:r>
            <a:endParaRPr lang="ru-RU" dirty="0"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62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g1.goodfon.com/original/1920x1200/0/ce/nature-desert-wallpaper-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54" y="666274"/>
            <a:ext cx="7344816" cy="45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0038" y="1430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Пустыни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260183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пустыне почти не бывает дождей, поэтому растений и животных очень мало. Ветер сдувает песок  в огромные холмы, которые называются  барханы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6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038" y="116632"/>
            <a:ext cx="9144000" cy="224676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/>
            <a:r>
              <a:rPr b="1" dirty="0" lang="ru-RU" sz="2800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Научившись использовать богатства Земли, люди облегчили нашу жизнь. Но при этом люди портят планету. Промышленные предприятия, электростанции, машины выделяют дым и газы в атмосферу.</a:t>
            </a:r>
            <a:endParaRPr b="1" dirty="0" lang="ru-RU" sz="2800">
              <a:solidFill>
                <a:prstClr val="black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https://static.365info.kz/uploads/2020/04/e1a6613260348734f053bb1ea496d0be.png" id="15362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936" y="2363400"/>
            <a:ext cx="3531323" cy="448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36259" y="3356992"/>
            <a:ext cx="5607741" cy="138499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/>
            <a:r>
              <a:rPr b="1" dirty="0" lang="ru-RU" sz="2800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Это загрязняет воздух, нанося тем самым ущерб нашему здоровью и убивая природу</a:t>
            </a:r>
            <a:r>
              <a:rPr dirty="0" lang="ru-RU">
                <a:solidFill>
                  <a:prstClr val="black"/>
                </a:solidFill>
                <a:latin typeface="Cambria"/>
              </a:rPr>
              <a:t>.</a:t>
            </a:r>
            <a:endParaRPr dirty="0" lang="ru-RU"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7628495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verigrad.ru/wp-content/uploads/2019/09/%D0%A1%D0%A2%D0%9E%D0%A7%D0%9D%D0%AB%D0%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31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zabavnik.club/wp-content/uploads/pollution_of_nature_pictures_13_16042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7" y="4386064"/>
            <a:ext cx="3707904" cy="24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0" y="161389"/>
            <a:ext cx="4427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и заводы в них, фабрики и фермы сбрасывают  сточные воды и ядохимикаты в реки, озера и моря. Это загрязнение вредит водным растениям, животным и в конечном итоге, самим людям.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3749457"/>
            <a:ext cx="36244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Отравляет водоемы и бытовой мусор. Воду  из грязных рек и озер нельзя использовать ни для питья, ни для купания.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2149"/>
            <a:ext cx="9067802" cy="59400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и жизнь нашей планеты во многом зависит от человека.</a:t>
            </a:r>
          </a:p>
          <a:p>
            <a:pPr algn="ctr">
              <a:lnSpc>
                <a:spcPct val="20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ПОМНИ!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беречь нашу Землю! Повсюду, на каждом шагу, все вместе и каждый по отдельности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такой планеты у нас не будет!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величайшее чудо, она у нас одна!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Завтрашний день Земли будет таким, каким мы создадим его сегодня!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3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223"/>
            <a:ext cx="9145826" cy="2030626"/>
          </a:xfrm>
        </p:spPr>
        <p:txBody>
          <a:bodyPr>
            <a:normAutofit fontScale="92500"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/>
              </a:rPr>
              <a:t>День 22 апреля 1994 года был объявлен Всемирным днем Земли. Флаг Земли представляет собой семь белых пересекающихся колец на синем фоне. Семь колец в центре флага образуют цветок - символ жизни на Земле. Кольца соединены друг с другом, что указывает на то, что все на нашей планете связано между собой. </a:t>
            </a:r>
            <a:endParaRPr lang="ru-RU" sz="2400" b="1" dirty="0"/>
          </a:p>
        </p:txBody>
      </p:sp>
      <p:pic>
        <p:nvPicPr>
          <p:cNvPr id="2050" name="Picture 2" descr="https://flagsystem.ua/var/media/images/store/products/image_1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4510344" cy="300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964353"/>
            <a:ext cx="42353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Синий фон представляет собой воду, которая имеет очень важное значение для жизни. Внешние кольца цветка образуют круг, который можно рассматривать как символ Земли как планеты, а синий фон представляет собой Вселенную. И вот сегодня мы с вами празднуем День рождения Земли.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900igr.net/up/datas/85680/0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ds04.infourok.ru/uploads/ex/12b8/0016bb7f-db511e75/img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33" b="97361" l="23125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0538" y="40466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51C05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беречь Землю – дом, в котором мы живем!</a:t>
            </a:r>
            <a:endParaRPr lang="ru-RU" sz="4400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51C05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2799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человека есть свой дом, и у каждого животного есть свой дом.</a:t>
            </a:r>
          </a:p>
          <a:p>
            <a:pPr algn="ctr"/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у насекомых, цветов и деревьев есть дом. А как можно назвать наш общий дом? </a:t>
            </a:r>
            <a:endParaRPr lang="ru-RU" sz="2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3743745"/>
            <a:ext cx="2736304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avatars.mds.yandex.net/get-pdb/2798797/4ef05408-16f9-4136-9887-92b006a58c0e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4797151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8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" y="227990"/>
            <a:ext cx="3672408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Font charset="0" panose="020B0604020202020204" pitchFamily="34" typeface="Arial"/>
              <a:buChar char="•"/>
            </a:pPr>
            <a:r>
              <a:rPr b="1" dirty="0" i="0" lang="ru-RU" smtClean="0" sz="2800">
                <a:solidFill>
                  <a:srgbClr val="000000"/>
                </a:solidFill>
                <a:effectLst/>
                <a:latin typeface="Times New Roman"/>
              </a:rPr>
              <a:t>Что это такое?</a:t>
            </a:r>
            <a:endParaRPr b="1" dirty="0" lang="ru-RU" sz="2800"/>
          </a:p>
        </p:txBody>
      </p:sp>
      <p:pic>
        <p:nvPicPr>
          <p:cNvPr descr="https://accessories.mypartnershop.ru/img/1020608368.jpg" id="4098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9333" l="11250" r="86500" t="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46643" y="7708"/>
            <a:ext cx="369735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812765"/>
            <a:ext cx="5446643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800">
                <a:solidFill>
                  <a:srgbClr val="7030A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ГЛОБУС</a:t>
            </a:r>
            <a:endParaRPr b="1" dirty="0" lang="ru-RU" sz="2800">
              <a:solidFill>
                <a:srgbClr val="7030A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34768"/>
            <a:ext cx="5580114" cy="181588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Font charset="0" panose="020B0604020202020204" pitchFamily="34" typeface="Arial"/>
              <a:buChar char="•"/>
            </a:pPr>
            <a:r>
              <a:rPr b="1" dirty="0" i="0" lang="ru-RU" smtClean="0" sz="2800">
                <a:solidFill>
                  <a:srgbClr val="000000"/>
                </a:solidFill>
                <a:effectLst/>
                <a:latin typeface="Times New Roman"/>
              </a:rPr>
              <a:t>Глядя на него, мы можем многое  узнать о нашей планете: например, какой формы Земля?</a:t>
            </a:r>
            <a:endParaRPr b="1" dirty="0"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1" y="3287317"/>
            <a:ext cx="6732240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i="0" lang="ru-RU" smtClean="0" sz="2800">
                <a:solidFill>
                  <a:srgbClr val="7030A0"/>
                </a:solidFill>
                <a:effectLst/>
                <a:latin typeface="Times New Roman"/>
              </a:rPr>
              <a:t>ОНА КРУГЛАЯ ПОХОЖА НА ШАР</a:t>
            </a:r>
            <a:endParaRPr b="1" dirty="0" lang="ru-RU" sz="280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19922"/>
            <a:ext cx="7043801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Font charset="0" panose="020B0604020202020204" pitchFamily="34" typeface="Arial"/>
              <a:buChar char="•"/>
            </a:pPr>
            <a:r>
              <a:rPr b="1" dirty="0" i="0" lang="ru-RU" smtClean="0" sz="2800">
                <a:solidFill>
                  <a:srgbClr val="000000"/>
                </a:solidFill>
                <a:effectLst/>
                <a:latin typeface="Times New Roman"/>
              </a:rPr>
              <a:t>Каким цветом обозначена на глобусе суша?</a:t>
            </a:r>
            <a:endParaRPr b="1" dirty="0" lang="ru-RU" sz="2800"/>
          </a:p>
        </p:txBody>
      </p:sp>
      <p:sp>
        <p:nvSpPr>
          <p:cNvPr id="9" name="TextBox 8"/>
          <p:cNvSpPr txBox="1"/>
          <p:nvPr/>
        </p:nvSpPr>
        <p:spPr>
          <a:xfrm>
            <a:off x="-39351" y="5085184"/>
            <a:ext cx="9162258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i="0" lang="ru-RU" smtClean="0" sz="2800">
                <a:solidFill>
                  <a:srgbClr val="7030A0"/>
                </a:solidFill>
                <a:effectLst/>
                <a:latin typeface="Times New Roman"/>
              </a:rPr>
              <a:t>КОРИЧНЕВЫМ, СВЕТЛО-КОРИЧНЕВЫМ, ЖЕЛТЫМ, ЗЕЛЕНЫМ.</a:t>
            </a:r>
            <a:endParaRPr b="1" dirty="0" lang="ru-RU" sz="28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05856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9"/>
    </p:bld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accessories.mypartnershop.ru/img/1020608368.jpg" id="2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9333" l="11250" r="86500" t="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46643" y="7708"/>
            <a:ext cx="369735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83081"/>
            <a:ext cx="5652120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Font charset="0" panose="020B0604020202020204" pitchFamily="34" typeface="Arial"/>
              <a:buChar char="•"/>
            </a:pPr>
            <a:r>
              <a:rPr b="1" dirty="0" i="0" lang="ru-RU" smtClean="0" sz="2800">
                <a:solidFill>
                  <a:srgbClr val="000000"/>
                </a:solidFill>
                <a:effectLst/>
                <a:latin typeface="Times New Roman"/>
              </a:rPr>
              <a:t>Много ли на нашей планете воды?</a:t>
            </a:r>
            <a:endParaRPr b="1" dirty="0" lang="ru-RU" sz="2800"/>
          </a:p>
        </p:txBody>
      </p:sp>
      <p:sp>
        <p:nvSpPr>
          <p:cNvPr id="4" name="TextBox 3"/>
          <p:cNvSpPr txBox="1"/>
          <p:nvPr/>
        </p:nvSpPr>
        <p:spPr>
          <a:xfrm>
            <a:off x="2428" y="1298798"/>
            <a:ext cx="5727781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i="0" lang="ru-RU" smtClean="0" sz="2800">
                <a:solidFill>
                  <a:srgbClr val="7030A0"/>
                </a:solidFill>
                <a:effectLst/>
                <a:latin typeface="Times New Roman"/>
              </a:rPr>
              <a:t>ВОДЫ БОЛЬШЕ, ЧЕМ СУШИ</a:t>
            </a:r>
            <a:r>
              <a:rPr b="0" dirty="0" i="0" lang="ru-RU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  <a:endParaRPr dirty="0" lang="ru-RU"/>
          </a:p>
        </p:txBody>
      </p:sp>
      <p:sp>
        <p:nvSpPr>
          <p:cNvPr id="5" name="TextBox 4"/>
          <p:cNvSpPr txBox="1"/>
          <p:nvPr/>
        </p:nvSpPr>
        <p:spPr>
          <a:xfrm>
            <a:off x="2428" y="1978926"/>
            <a:ext cx="5865715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buFont charset="0" panose="020B0604020202020204" pitchFamily="34" typeface="Arial"/>
              <a:buChar char="•"/>
            </a:pPr>
            <a:r>
              <a:rPr b="1" dirty="0" i="0" lang="ru-RU" smtClean="0" sz="2800">
                <a:solidFill>
                  <a:srgbClr val="000000"/>
                </a:solidFill>
                <a:effectLst/>
                <a:latin typeface="Times New Roman"/>
              </a:rPr>
              <a:t>Каким цветом она обозначена на глобусе?</a:t>
            </a:r>
            <a:endParaRPr b="1" dirty="0"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2428" y="3140968"/>
            <a:ext cx="6336704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i="0" lang="ru-RU" smtClean="0" sz="2800">
                <a:solidFill>
                  <a:srgbClr val="7030A0"/>
                </a:solidFill>
                <a:effectLst/>
                <a:latin typeface="Times New Roman"/>
              </a:rPr>
              <a:t>ВОДА ОБОЗНАЧЕНА СИНИМ, ГОЛУБЫМ, БЕЛЫМ ЦВЕТАМИ. </a:t>
            </a:r>
            <a:endParaRPr b="1" dirty="0" lang="ru-RU" sz="28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8738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766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Наша планета самая красивая из всех планет. Какие ещё планеты ты знаешь?</a:t>
            </a:r>
            <a:endParaRPr lang="ru-RU" sz="2800" b="1" dirty="0"/>
          </a:p>
        </p:txBody>
      </p:sp>
      <p:pic>
        <p:nvPicPr>
          <p:cNvPr id="5122" name="Picture 2" descr="https://avatars.mds.yandex.net/get-pdb/879261/373c073b-5621-4df4-89fb-33da08d2e4c2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79" y="1507223"/>
            <a:ext cx="8561243" cy="535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это общий чудесный дом для всех людей, зверей и птиц.</a:t>
            </a:r>
          </a:p>
          <a:p>
            <a:endParaRPr lang="ru-RU" sz="28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имеет важное значение в жизни каждого человека. Ведь, кроме красоты и прекрасного настроения, она дает человеку то, без чего жить не возможно.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что именно, ты узнаешь, когда отгадаешь загадки: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653136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, serif"/>
              </a:rPr>
              <a:t>Не огонь, а больно жжет.</a:t>
            </a:r>
            <a:endParaRPr lang="ru-RU" sz="2800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, serif"/>
              </a:rPr>
              <a:t>Не пекарь, а печет.</a:t>
            </a:r>
            <a:endParaRPr lang="ru-RU" sz="28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7170" name="Picture 2" descr="https://avatars.mds.yandex.net/get-pdb/405705/8f479da9-8666-4a7c-94c1-9c4f5342acb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17778"/>
            <a:ext cx="2686598" cy="26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20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нос проходит в грудь,</a:t>
            </a:r>
            <a:endParaRPr lang="ru-RU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обратно держит путь.</a:t>
            </a:r>
            <a:endParaRPr lang="ru-RU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- невидимый, и все же</a:t>
            </a:r>
            <a:endParaRPr lang="ru-RU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 него прожить не можем. 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168" y="98943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40968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 воздуха мы не можем жить</a:t>
            </a:r>
            <a:b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нужен для дыхания, человек может прожить несколько дней без пищи, без воды, а вот без воздуха он может прожить лишь несколько минут. </a:t>
            </a:r>
          </a:p>
          <a:p>
            <a:endParaRPr lang="ru-RU" sz="28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Воздушная оболочка Земли – как одеяло. Она защищает Землю от сильного нагрева и остывания.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7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74" y="332656"/>
            <a:ext cx="36518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Меня пьют, меня льют,</a:t>
            </a:r>
            <a:endParaRPr lang="ru-RU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Всем я нужна, кто такая я?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avatars.mds.yandex.net/get-pdb/1881324/af61f546-7929-4cc7-b866-72c098ccc27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002" y="1014"/>
            <a:ext cx="5277078" cy="393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154" y="3933056"/>
            <a:ext cx="908792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Без чего же невозможна жизнь на Земле?</a:t>
            </a: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40943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СОЛНЦЕ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9120" y="5409430"/>
            <a:ext cx="160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ВОЗДУХ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37836" y="5409431"/>
            <a:ext cx="1206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ВОДА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695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евро</dc:creator>
  <cp:lastModifiedBy>евро</cp:lastModifiedBy>
  <cp:revision>20</cp:revision>
  <dcterms:created xsi:type="dcterms:W3CDTF">2020-04-21T20:05:33Z</dcterms:created>
  <dcterms:modified xsi:type="dcterms:W3CDTF">2020-04-21T23:15:47Z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3226071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